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8"/>
  </p:notesMasterIdLst>
  <p:sldIdLst>
    <p:sldId id="2904" r:id="rId5"/>
    <p:sldId id="256" r:id="rId6"/>
    <p:sldId id="2915" r:id="rId7"/>
    <p:sldId id="2912" r:id="rId8"/>
    <p:sldId id="257" r:id="rId9"/>
    <p:sldId id="2913" r:id="rId10"/>
    <p:sldId id="260" r:id="rId11"/>
    <p:sldId id="2906" r:id="rId12"/>
    <p:sldId id="2908" r:id="rId13"/>
    <p:sldId id="2914" r:id="rId14"/>
    <p:sldId id="2911" r:id="rId15"/>
    <p:sldId id="2905" r:id="rId16"/>
    <p:sldId id="2910"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273"/>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13" autoAdjust="0"/>
    <p:restoredTop sz="60857" autoAdjust="0"/>
  </p:normalViewPr>
  <p:slideViewPr>
    <p:cSldViewPr snapToGrid="0">
      <p:cViewPr varScale="1">
        <p:scale>
          <a:sx n="32" d="100"/>
          <a:sy n="32" d="100"/>
        </p:scale>
        <p:origin x="826" y="24"/>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oHv6vTKD6l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(Send this link out in advance.) Watch this video from Soul Pancake: </a:t>
            </a:r>
            <a:r>
              <a:rPr lang="en-US" sz="1200" b="1" u="sng" kern="1200" dirty="0">
                <a:solidFill>
                  <a:schemeClr val="tx1"/>
                </a:solidFill>
                <a:effectLst/>
                <a:latin typeface="+mn-lt"/>
                <a:ea typeface="+mn-ea"/>
                <a:cs typeface="+mn-cs"/>
                <a:hlinkClick r:id="rId3"/>
              </a:rPr>
              <a:t>https://youtu.be/oHv6vTKD6lg</a:t>
            </a:r>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4</a:t>
            </a:fld>
            <a:endParaRPr lang="en-US"/>
          </a:p>
        </p:txBody>
      </p:sp>
    </p:spTree>
    <p:extLst>
      <p:ext uri="{BB962C8B-B14F-4D97-AF65-F5344CB8AC3E}">
        <p14:creationId xmlns:p14="http://schemas.microsoft.com/office/powerpoint/2010/main" val="40497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a:t>
            </a:r>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5</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create space for positive emotions, it means that we are doing it on purpose. We are intentionally looking for ways to create space for positivity. Some days can seem bad, but when we take the time to find what makes us smile, it can help us a lot. This is the type of behavior that helps us to automatically find the good, regardless of the situation. By finding what we’re grateful for in our day, we realize that happiness is a choice and starts with us! </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9</a:t>
            </a:fld>
            <a:endParaRPr lang="en-US"/>
          </a:p>
        </p:txBody>
      </p:sp>
    </p:spTree>
    <p:extLst>
      <p:ext uri="{BB962C8B-B14F-4D97-AF65-F5344CB8AC3E}">
        <p14:creationId xmlns:p14="http://schemas.microsoft.com/office/powerpoint/2010/main" val="31457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our time today, we are going to take a look at the gratitudes that the frogs of Pond 4 had. Each frog had their own points of view on life around the pond. In a couple of sentences, describe what each of the principal frogs (Misty, Plop, Bull, and Spark) had to be grateful for, even if they didn’t realize it at the time, and explain why.</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11</a:t>
            </a:fld>
            <a:endParaRPr lang="en-US"/>
          </a:p>
        </p:txBody>
      </p:sp>
    </p:spTree>
    <p:extLst>
      <p:ext uri="{BB962C8B-B14F-4D97-AF65-F5344CB8AC3E}">
        <p14:creationId xmlns:p14="http://schemas.microsoft.com/office/powerpoint/2010/main" val="2583934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oHv6vTKD6lg"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a:solidFill>
                  <a:srgbClr val="F36C25"/>
                </a:solidFill>
                <a:latin typeface="Eras Bold ITC" panose="020B0602030504020804" pitchFamily="34" charset="77"/>
              </a:rPr>
              <a:t>Week </a:t>
            </a:r>
            <a:r>
              <a:rPr lang="en-US" sz="9600" b="1" dirty="0">
                <a:solidFill>
                  <a:srgbClr val="F36C25"/>
                </a:solidFill>
                <a:latin typeface="Eras Bold ITC" panose="020B0602030504020804" pitchFamily="34" charset="77"/>
              </a:rPr>
              <a:t>Three</a:t>
            </a:r>
          </a:p>
        </p:txBody>
      </p:sp>
    </p:spTree>
    <p:extLst>
      <p:ext uri="{BB962C8B-B14F-4D97-AF65-F5344CB8AC3E}">
        <p14:creationId xmlns:p14="http://schemas.microsoft.com/office/powerpoint/2010/main" val="317158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3796D5B-8428-B343-A295-CFB537A75E37}"/>
              </a:ext>
            </a:extLst>
          </p:cNvPr>
          <p:cNvSpPr txBox="1">
            <a:spLocks/>
          </p:cNvSpPr>
          <p:nvPr/>
        </p:nvSpPr>
        <p:spPr>
          <a:xfrm>
            <a:off x="4305300" y="380995"/>
            <a:ext cx="7414260" cy="1356807"/>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5400" dirty="0"/>
              <a:t>Connecting this Lesson to Our Work</a:t>
            </a:r>
          </a:p>
        </p:txBody>
      </p:sp>
      <p:sp>
        <p:nvSpPr>
          <p:cNvPr id="3" name="Content Placeholder 3">
            <a:extLst>
              <a:ext uri="{FF2B5EF4-FFF2-40B4-BE49-F238E27FC236}">
                <a16:creationId xmlns:a16="http://schemas.microsoft.com/office/drawing/2014/main" id="{E5A5678A-4431-7048-9842-314DC3B5473B}"/>
              </a:ext>
            </a:extLst>
          </p:cNvPr>
          <p:cNvSpPr txBox="1">
            <a:spLocks/>
          </p:cNvSpPr>
          <p:nvPr/>
        </p:nvSpPr>
        <p:spPr>
          <a:xfrm>
            <a:off x="4305300" y="2400300"/>
            <a:ext cx="6905153" cy="39259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rgbClr val="89B273"/>
                </a:solidFill>
              </a:rPr>
              <a:t>Are there places in our busy days at work where we can insert a gratitude practice, making space for the positives?</a:t>
            </a:r>
          </a:p>
          <a:p>
            <a:pPr>
              <a:spcBef>
                <a:spcPts val="0"/>
              </a:spcBef>
            </a:pPr>
            <a:endParaRPr lang="en-US" dirty="0">
              <a:solidFill>
                <a:srgbClr val="89B273"/>
              </a:solidFill>
            </a:endParaRPr>
          </a:p>
          <a:p>
            <a:pPr>
              <a:spcBef>
                <a:spcPts val="0"/>
              </a:spcBef>
            </a:pPr>
            <a:r>
              <a:rPr lang="en-US" dirty="0">
                <a:solidFill>
                  <a:srgbClr val="89B273"/>
                </a:solidFill>
              </a:rPr>
              <a:t>How could your example of a gratitude practice at work impact others and the organization as a whole?</a:t>
            </a:r>
          </a:p>
          <a:p>
            <a:pPr>
              <a:spcBef>
                <a:spcPts val="0"/>
              </a:spcBef>
            </a:pPr>
            <a:endParaRPr lang="en-US" dirty="0">
              <a:solidFill>
                <a:srgbClr val="6A80B2"/>
              </a:solidFill>
            </a:endParaRPr>
          </a:p>
          <a:p>
            <a:pPr>
              <a:spcBef>
                <a:spcPts val="0"/>
              </a:spcBef>
            </a:pPr>
            <a:endParaRPr lang="en-US" dirty="0">
              <a:solidFill>
                <a:srgbClr val="3FB7A3"/>
              </a:solidFill>
            </a:endParaRPr>
          </a:p>
          <a:p>
            <a:pPr marL="0" indent="0">
              <a:buNone/>
            </a:pPr>
            <a:br>
              <a:rPr lang="en-US" dirty="0"/>
            </a:br>
            <a:endParaRPr lang="en-US" dirty="0">
              <a:solidFill>
                <a:srgbClr val="3A8E8A"/>
              </a:solidFill>
              <a:latin typeface="Eras Medium ITC" panose="020B0602030504020804" pitchFamily="34" charset="77"/>
            </a:endParaRPr>
          </a:p>
        </p:txBody>
      </p:sp>
    </p:spTree>
    <p:extLst>
      <p:ext uri="{BB962C8B-B14F-4D97-AF65-F5344CB8AC3E}">
        <p14:creationId xmlns:p14="http://schemas.microsoft.com/office/powerpoint/2010/main" val="57458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574372" y="1790930"/>
            <a:ext cx="5835855" cy="4154984"/>
          </a:xfrm>
          <a:prstGeom prst="rect">
            <a:avLst/>
          </a:prstGeom>
          <a:noFill/>
        </p:spPr>
        <p:txBody>
          <a:bodyPr wrap="square">
            <a:spAutoFit/>
          </a:bodyPr>
          <a:lstStyle/>
          <a:p>
            <a:pPr marR="0" lvl="0">
              <a:spcAft>
                <a:spcPts val="0"/>
              </a:spcAft>
            </a:pPr>
            <a:r>
              <a:rPr lang="en-US" sz="2400" u="none" strike="noStrike" dirty="0">
                <a:solidFill>
                  <a:schemeClr val="accent2"/>
                </a:solidFill>
                <a:effectLst/>
                <a:latin typeface="Eras Medium ITC" panose="020B0602030504020804" pitchFamily="34" charset="0"/>
                <a:ea typeface="Arial" panose="020B0604020202020204" pitchFamily="34" charset="0"/>
              </a:rPr>
              <a:t>During our time today, we are going to take a look at the gratitudes that the frogs </a:t>
            </a:r>
            <a:r>
              <a:rPr lang="en-US" sz="2400" dirty="0">
                <a:solidFill>
                  <a:schemeClr val="accent2"/>
                </a:solidFill>
                <a:latin typeface="Eras Medium ITC" panose="020B0602030504020804" pitchFamily="34" charset="0"/>
                <a:ea typeface="Arial" panose="020B0604020202020204" pitchFamily="34" charset="0"/>
              </a:rPr>
              <a:t>of Pond 4 had.</a:t>
            </a:r>
          </a:p>
          <a:p>
            <a:pPr marR="0" lvl="0">
              <a:spcAft>
                <a:spcPts val="0"/>
              </a:spcAft>
            </a:pPr>
            <a:endParaRPr lang="en-US" sz="2400" u="none" strike="noStrike" dirty="0">
              <a:solidFill>
                <a:srgbClr val="3FB7A3"/>
              </a:solidFill>
              <a:effectLst/>
              <a:latin typeface="Eras Medium ITC" panose="020B0602030504020804" pitchFamily="34" charset="0"/>
              <a:ea typeface="Arial" panose="020B0604020202020204" pitchFamily="34" charset="0"/>
            </a:endParaRPr>
          </a:p>
          <a:p>
            <a:pPr marR="0" lvl="0">
              <a:spcAft>
                <a:spcPts val="0"/>
              </a:spcAft>
            </a:pPr>
            <a:r>
              <a:rPr lang="en-US" sz="2400" dirty="0">
                <a:solidFill>
                  <a:srgbClr val="89B273"/>
                </a:solidFill>
                <a:latin typeface="Eras Medium ITC" panose="020B0602030504020804" pitchFamily="34" charset="0"/>
                <a:ea typeface="Arial" panose="020B0604020202020204" pitchFamily="34" charset="0"/>
              </a:rPr>
              <a:t>Each frog had their own points of view on life around the pond.</a:t>
            </a:r>
          </a:p>
          <a:p>
            <a:pPr marR="0" lvl="0">
              <a:spcAft>
                <a:spcPts val="0"/>
              </a:spcAft>
            </a:pPr>
            <a:endParaRPr lang="en-US" sz="2400" u="none" strike="noStrike" dirty="0">
              <a:solidFill>
                <a:srgbClr val="3FB7A3"/>
              </a:solidFill>
              <a:effectLst/>
              <a:latin typeface="Eras Medium ITC" panose="020B0602030504020804" pitchFamily="34" charset="0"/>
              <a:ea typeface="Arial" panose="020B0604020202020204" pitchFamily="34" charset="0"/>
            </a:endParaRPr>
          </a:p>
          <a:p>
            <a:pPr marR="0" lvl="0">
              <a:spcAft>
                <a:spcPts val="0"/>
              </a:spcAft>
            </a:pPr>
            <a:r>
              <a:rPr lang="en-US" sz="2400" dirty="0">
                <a:solidFill>
                  <a:schemeClr val="accent2"/>
                </a:solidFill>
                <a:latin typeface="Eras Medium ITC" panose="020B0602030504020804" pitchFamily="34" charset="0"/>
                <a:ea typeface="Arial" panose="020B0604020202020204" pitchFamily="34" charset="0"/>
              </a:rPr>
              <a:t>In a couple of sentences, describe what each frog had to be grateful for, even if they didn’t realize it at the time, and explain why.</a:t>
            </a:r>
            <a:endParaRPr lang="en-US" sz="2400" u="none" strike="noStrike" dirty="0">
              <a:solidFill>
                <a:schemeClr val="accent2"/>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574372" y="787851"/>
            <a:ext cx="2157672"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89B273"/>
                </a:solidFill>
              </a:rPr>
              <a:t>Action</a:t>
            </a:r>
          </a:p>
        </p:txBody>
      </p:sp>
      <p:pic>
        <p:nvPicPr>
          <p:cNvPr id="6" name="Picture 5" descr="A picture containing text, doll, toy&#10;&#10;Description automatically generated">
            <a:extLst>
              <a:ext uri="{FF2B5EF4-FFF2-40B4-BE49-F238E27FC236}">
                <a16:creationId xmlns:a16="http://schemas.microsoft.com/office/drawing/2014/main" id="{56DAA57F-DA38-4D7B-B44F-671BB41A5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477" y="2480036"/>
            <a:ext cx="5684215" cy="3840686"/>
          </a:xfrm>
          <a:prstGeom prst="rect">
            <a:avLst/>
          </a:prstGeom>
        </p:spPr>
      </p:pic>
    </p:spTree>
    <p:extLst>
      <p:ext uri="{BB962C8B-B14F-4D97-AF65-F5344CB8AC3E}">
        <p14:creationId xmlns:p14="http://schemas.microsoft.com/office/powerpoint/2010/main" val="204372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380219" y="537368"/>
            <a:ext cx="6209371"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 QUESTIONS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80219" y="1292383"/>
            <a:ext cx="6696884" cy="427323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3000" dirty="0">
                <a:solidFill>
                  <a:srgbClr val="89B273"/>
                </a:solidFill>
              </a:rPr>
              <a:t>What is an example of a positive emotion?</a:t>
            </a:r>
          </a:p>
          <a:p>
            <a:pPr>
              <a:lnSpc>
                <a:spcPct val="110000"/>
              </a:lnSpc>
            </a:pPr>
            <a:endParaRPr lang="en-US" sz="3000" dirty="0">
              <a:solidFill>
                <a:srgbClr val="89B273"/>
              </a:solidFill>
            </a:endParaRPr>
          </a:p>
          <a:p>
            <a:pPr>
              <a:lnSpc>
                <a:spcPct val="110000"/>
              </a:lnSpc>
            </a:pPr>
            <a:r>
              <a:rPr lang="en-US" sz="3000" dirty="0">
                <a:solidFill>
                  <a:srgbClr val="89B273"/>
                </a:solidFill>
              </a:rPr>
              <a:t>How can you create space for positive emotions?</a:t>
            </a:r>
          </a:p>
          <a:p>
            <a:pPr marL="0" indent="0">
              <a:lnSpc>
                <a:spcPct val="110000"/>
              </a:lnSpc>
              <a:buNone/>
            </a:pPr>
            <a:endParaRPr lang="en-US" sz="3000" dirty="0">
              <a:solidFill>
                <a:srgbClr val="89B273"/>
              </a:solidFill>
            </a:endParaRPr>
          </a:p>
          <a:p>
            <a:pPr>
              <a:lnSpc>
                <a:spcPct val="110000"/>
              </a:lnSpc>
            </a:pPr>
            <a:r>
              <a:rPr lang="en-US" sz="3000" dirty="0">
                <a:solidFill>
                  <a:srgbClr val="89B273"/>
                </a:solidFill>
              </a:rPr>
              <a:t>Do you typically find yourself able to scan for positives throughout your day?</a:t>
            </a:r>
          </a:p>
          <a:p>
            <a:pPr>
              <a:lnSpc>
                <a:spcPct val="110000"/>
              </a:lnSpc>
            </a:pPr>
            <a:endParaRPr lang="en-US" dirty="0">
              <a:solidFill>
                <a:srgbClr val="3A8E8A"/>
              </a:solidFill>
            </a:endParaRPr>
          </a:p>
        </p:txBody>
      </p:sp>
      <p:pic>
        <p:nvPicPr>
          <p:cNvPr id="5" name="Picture 4" descr="A picture containing text&#10;&#10;Description automatically generated">
            <a:extLst>
              <a:ext uri="{FF2B5EF4-FFF2-40B4-BE49-F238E27FC236}">
                <a16:creationId xmlns:a16="http://schemas.microsoft.com/office/drawing/2014/main" id="{49519F27-72C6-49FE-9828-650CA70B2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10" y="4235139"/>
            <a:ext cx="4946014" cy="2514453"/>
          </a:xfrm>
          <a:prstGeom prst="rect">
            <a:avLst/>
          </a:prstGeom>
        </p:spPr>
      </p:pic>
    </p:spTree>
    <p:extLst>
      <p:ext uri="{BB962C8B-B14F-4D97-AF65-F5344CB8AC3E}">
        <p14:creationId xmlns:p14="http://schemas.microsoft.com/office/powerpoint/2010/main" val="146142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3262968" y="300896"/>
            <a:ext cx="6575953" cy="88688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rgbClr val="F08019"/>
                </a:solidFill>
              </a:rPr>
              <a:t>Weekly To-Dos</a:t>
            </a: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5067300" y="2057400"/>
            <a:ext cx="6211541" cy="44997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89B273"/>
                </a:solidFill>
                <a:latin typeface="Eras Medium ITC" panose="020B0602030504020804" pitchFamily="34" charset="77"/>
              </a:rPr>
              <a:t>Continue with your 21-day Gratitude challenge.</a:t>
            </a:r>
          </a:p>
          <a:p>
            <a:endParaRPr lang="en-US" sz="3600" dirty="0">
              <a:solidFill>
                <a:srgbClr val="89B273"/>
              </a:solidFill>
              <a:latin typeface="Eras Medium ITC" panose="020B0602030504020804" pitchFamily="34" charset="77"/>
            </a:endParaRPr>
          </a:p>
          <a:p>
            <a:r>
              <a:rPr lang="en-US" sz="3600" dirty="0">
                <a:solidFill>
                  <a:srgbClr val="89B273"/>
                </a:solidFill>
                <a:latin typeface="Eras Medium ITC" panose="020B0602030504020804" pitchFamily="34" charset="77"/>
              </a:rPr>
              <a:t>Make sure to use the Gratitude Journal to track your progress.</a:t>
            </a:r>
          </a:p>
          <a:p>
            <a:pPr marL="0" indent="0">
              <a:buNone/>
            </a:pPr>
            <a:endParaRPr lang="en-US" sz="3600" dirty="0">
              <a:solidFill>
                <a:srgbClr val="3A8E8A"/>
              </a:solidFill>
              <a:latin typeface="Eras Medium ITC" panose="020B06020305040208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D4308722-61DD-D445-9538-AD6F7CE65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50" y="2878762"/>
            <a:ext cx="2432050" cy="1372609"/>
          </a:xfrm>
          <a:prstGeom prst="rect">
            <a:avLst/>
          </a:prstGeom>
        </p:spPr>
      </p:pic>
    </p:spTree>
    <p:extLst>
      <p:ext uri="{BB962C8B-B14F-4D97-AF65-F5344CB8AC3E}">
        <p14:creationId xmlns:p14="http://schemas.microsoft.com/office/powerpoint/2010/main" val="295106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55685" y="391733"/>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000" b="1" dirty="0">
              <a:solidFill>
                <a:srgbClr val="F36C25"/>
              </a:solidFill>
              <a:latin typeface="Eras Bold ITC" panose="020B0602030504020804" pitchFamily="34"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Gratitudes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srgbClr val="89B273"/>
                </a:solidFill>
                <a:latin typeface="Eras Bold ITC" panose="020B0602030504020804" pitchFamily="34" charset="77"/>
              </a:rPr>
              <a:t>Week 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b="1" dirty="0">
                <a:solidFill>
                  <a:srgbClr val="89B273"/>
                </a:solidFill>
                <a:latin typeface="Eras Bold ITC" panose="020B0602030504020804" pitchFamily="34" charset="77"/>
              </a:rPr>
              <a:t>Creating Space</a:t>
            </a:r>
            <a:endParaRPr kumimoji="0" lang="en-US" sz="1050" b="0" i="0" u="none" strike="noStrike" kern="1200" cap="none" spc="0" normalizeH="0" baseline="0" noProof="0" dirty="0">
              <a:ln>
                <a:noFill/>
              </a:ln>
              <a:solidFill>
                <a:srgbClr val="89B273"/>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502" y="7198580"/>
            <a:ext cx="3835022" cy="3523352"/>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5C2FA9EF-68F2-4ECF-AAB7-16E68BC12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94" y="1072113"/>
            <a:ext cx="4845980" cy="4833865"/>
          </a:xfrm>
          <a:prstGeom prst="rect">
            <a:avLst/>
          </a:prstGeom>
        </p:spPr>
      </p:pic>
    </p:spTree>
    <p:extLst>
      <p:ext uri="{BB962C8B-B14F-4D97-AF65-F5344CB8AC3E}">
        <p14:creationId xmlns:p14="http://schemas.microsoft.com/office/powerpoint/2010/main" val="422656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0BD7D19-6A36-964A-9EA0-3666C65E55EC}"/>
              </a:ext>
            </a:extLst>
          </p:cNvPr>
          <p:cNvSpPr txBox="1">
            <a:spLocks/>
          </p:cNvSpPr>
          <p:nvPr/>
        </p:nvSpPr>
        <p:spPr>
          <a:xfrm>
            <a:off x="3624943" y="1098966"/>
            <a:ext cx="81359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dirty="0">
                <a:solidFill>
                  <a:srgbClr val="F36C25"/>
                </a:solidFill>
                <a:latin typeface="Eras Medium ITC" panose="020B0602030504020804" pitchFamily="34" charset="77"/>
              </a:rPr>
              <a:t>Each week, you’ll find a </a:t>
            </a:r>
            <a:r>
              <a:rPr kumimoji="0" lang="en-US" sz="5400" u="none" strike="noStrike" kern="1200" cap="none" spc="0" normalizeH="0" baseline="0" noProof="0" dirty="0">
                <a:ln>
                  <a:noFill/>
                </a:ln>
                <a:solidFill>
                  <a:srgbClr val="F36C25"/>
                </a:solidFill>
                <a:effectLst/>
                <a:uLnTx/>
                <a:uFillTx/>
                <a:latin typeface="Eras Medium ITC" panose="020B0602030504020804" pitchFamily="34" charset="77"/>
              </a:rPr>
              <a:t>Worksheet in the resources section of the website and your Gratitude Journal.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u="none" strike="noStrike" kern="1200" cap="none" spc="0" normalizeH="0" baseline="0" noProof="0" dirty="0">
                <a:ln>
                  <a:noFill/>
                </a:ln>
                <a:effectLst/>
                <a:uLnTx/>
                <a:uFillTx/>
                <a:latin typeface="Eras Medium ITC" panose="020B0602030504020804" pitchFamily="34" charset="77"/>
              </a:rPr>
              <a:t>Please, </a:t>
            </a:r>
            <a:r>
              <a:rPr lang="en-US" sz="5400" dirty="0">
                <a:latin typeface="Eras Medium ITC" panose="020B0602030504020804" pitchFamily="34" charset="77"/>
              </a:rPr>
              <a:t>h</a:t>
            </a:r>
            <a:r>
              <a:rPr kumimoji="0" lang="en-US" sz="5400" u="none" strike="noStrike" kern="1200" cap="none" spc="0" normalizeH="0" baseline="0" noProof="0" dirty="0" err="1">
                <a:ln>
                  <a:noFill/>
                </a:ln>
                <a:effectLst/>
                <a:uLnTx/>
                <a:uFillTx/>
                <a:latin typeface="Eras Medium ITC" panose="020B0602030504020804" pitchFamily="34" charset="77"/>
              </a:rPr>
              <a:t>ave</a:t>
            </a:r>
            <a:r>
              <a:rPr kumimoji="0" lang="en-US" sz="5400" u="none" strike="noStrike" kern="1200" cap="none" spc="0" normalizeH="0" baseline="0" noProof="0" dirty="0">
                <a:ln>
                  <a:noFill/>
                </a:ln>
                <a:effectLst/>
                <a:uLnTx/>
                <a:uFillTx/>
                <a:latin typeface="Eras Medium ITC" panose="020B0602030504020804" pitchFamily="34" charset="77"/>
              </a:rPr>
              <a:t> those</a:t>
            </a:r>
            <a:r>
              <a:rPr lang="en-US" sz="5400" dirty="0">
                <a:latin typeface="Eras Medium ITC" panose="020B0602030504020804" pitchFamily="34" charset="77"/>
              </a:rPr>
              <a:t> available.</a:t>
            </a:r>
            <a:endParaRPr kumimoji="0" lang="en-US" sz="1400" u="none" strike="noStrike" kern="1200" cap="none" spc="0" normalizeH="0" baseline="0" noProof="0" dirty="0">
              <a:ln>
                <a:noFill/>
              </a:ln>
              <a:effectLst/>
              <a:uLnTx/>
              <a:uFillTx/>
              <a:latin typeface="Eras Medium ITC" panose="020B0602030504020804" pitchFamily="34"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latin typeface="Eras Medium ITC" panose="020B0602030504020804" pitchFamily="34" charset="77"/>
              </a:rPr>
              <a:t>\</a:t>
            </a:r>
            <a:endParaRPr kumimoji="0" lang="en-US" sz="1600" u="none" strike="noStrike" kern="1200" cap="none" spc="0" normalizeH="0" baseline="0" noProof="0" dirty="0">
              <a:ln>
                <a:noFill/>
              </a:ln>
              <a:solidFill>
                <a:srgbClr val="3A8E88"/>
              </a:solidFill>
              <a:effectLst/>
              <a:uLnTx/>
              <a:uFillTx/>
              <a:latin typeface="Eras Medium ITC" panose="020B0602030504020804" pitchFamily="34" charset="77"/>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u="none" strike="noStrike" kern="1200" cap="none" spc="0" normalizeH="0" baseline="0" noProof="0" dirty="0">
              <a:ln>
                <a:noFill/>
              </a:ln>
              <a:solidFill>
                <a:srgbClr val="3A8E88"/>
              </a:solidFill>
              <a:effectLst/>
              <a:uLnTx/>
              <a:uFillTx/>
              <a:latin typeface="Eras Medium ITC" panose="020B0602030504020804" pitchFamily="34" charset="77"/>
            </a:endParaRPr>
          </a:p>
        </p:txBody>
      </p:sp>
      <p:pic>
        <p:nvPicPr>
          <p:cNvPr id="4" name="Picture 3" descr="Text, letter&#10;&#10;Description automatically generated">
            <a:extLst>
              <a:ext uri="{FF2B5EF4-FFF2-40B4-BE49-F238E27FC236}">
                <a16:creationId xmlns:a16="http://schemas.microsoft.com/office/drawing/2014/main" id="{66CD09FB-513E-D84F-A239-FE97C2DDC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36294">
            <a:off x="1030109" y="1929100"/>
            <a:ext cx="2133599" cy="2768100"/>
          </a:xfrm>
          <a:prstGeom prst="rect">
            <a:avLst/>
          </a:prstGeom>
        </p:spPr>
      </p:pic>
    </p:spTree>
    <p:extLst>
      <p:ext uri="{BB962C8B-B14F-4D97-AF65-F5344CB8AC3E}">
        <p14:creationId xmlns:p14="http://schemas.microsoft.com/office/powerpoint/2010/main" val="429027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1E18C-B6D5-8843-B2EF-69451D191D55}"/>
              </a:ext>
            </a:extLst>
          </p:cNvPr>
          <p:cNvSpPr txBox="1"/>
          <p:nvPr/>
        </p:nvSpPr>
        <p:spPr>
          <a:xfrm>
            <a:off x="259080" y="1231612"/>
            <a:ext cx="3645550" cy="1569660"/>
          </a:xfrm>
          <a:prstGeom prst="rect">
            <a:avLst/>
          </a:prstGeom>
          <a:noFill/>
        </p:spPr>
        <p:txBody>
          <a:bodyPr wrap="none" rtlCol="0">
            <a:spAutoFit/>
          </a:bodyPr>
          <a:lstStyle/>
          <a:p>
            <a:r>
              <a:rPr lang="en-US" sz="4800" b="1" dirty="0">
                <a:solidFill>
                  <a:schemeClr val="bg1"/>
                </a:solidFill>
                <a:latin typeface="Eras Medium ITC" panose="020B0602030504020804" pitchFamily="34" charset="77"/>
              </a:rPr>
              <a:t>Prework </a:t>
            </a:r>
          </a:p>
          <a:p>
            <a:r>
              <a:rPr lang="en-US" sz="4800" b="1" dirty="0">
                <a:solidFill>
                  <a:schemeClr val="bg1"/>
                </a:solidFill>
                <a:latin typeface="Eras Medium ITC" panose="020B0602030504020804" pitchFamily="34" charset="77"/>
              </a:rPr>
              <a:t>Expectations</a:t>
            </a:r>
          </a:p>
        </p:txBody>
      </p:sp>
      <p:sp>
        <p:nvSpPr>
          <p:cNvPr id="3" name="TextBox 2">
            <a:extLst>
              <a:ext uri="{FF2B5EF4-FFF2-40B4-BE49-F238E27FC236}">
                <a16:creationId xmlns:a16="http://schemas.microsoft.com/office/drawing/2014/main" id="{64AE63CD-5CB8-B34B-8B82-7FBA9F8C79A9}"/>
              </a:ext>
            </a:extLst>
          </p:cNvPr>
          <p:cNvSpPr txBox="1"/>
          <p:nvPr/>
        </p:nvSpPr>
        <p:spPr>
          <a:xfrm>
            <a:off x="4624720" y="739170"/>
            <a:ext cx="6870203" cy="2554545"/>
          </a:xfrm>
          <a:prstGeom prst="rect">
            <a:avLst/>
          </a:prstGeom>
          <a:noFill/>
        </p:spPr>
        <p:txBody>
          <a:bodyPr wrap="square">
            <a:spAutoFit/>
          </a:bodyPr>
          <a:lstStyle/>
          <a:p>
            <a:r>
              <a:rPr lang="en-US" sz="3200" dirty="0">
                <a:solidFill>
                  <a:srgbClr val="F08019"/>
                </a:solidFill>
                <a:latin typeface="Eras Medium ITC" panose="020B0602030504020804" pitchFamily="34" charset="0"/>
              </a:rPr>
              <a:t>Did you get a chance to watch the Soul Pancake video on the science of happiness and upping your gratitude game? (Anyone get emotional?)</a:t>
            </a:r>
            <a:endParaRPr lang="en-US" sz="4800" b="0" dirty="0">
              <a:solidFill>
                <a:srgbClr val="000000"/>
              </a:solidFill>
              <a:latin typeface="Eras Medium ITC" panose="020B0602030504020804" pitchFamily="34" charset="0"/>
            </a:endParaRPr>
          </a:p>
        </p:txBody>
      </p:sp>
      <p:pic>
        <p:nvPicPr>
          <p:cNvPr id="5" name="Picture 4" descr="A picture containing text, linedrawing&#10;&#10;Description automatically generated">
            <a:hlinkClick r:id="rId3"/>
            <a:extLst>
              <a:ext uri="{FF2B5EF4-FFF2-40B4-BE49-F238E27FC236}">
                <a16:creationId xmlns:a16="http://schemas.microsoft.com/office/drawing/2014/main" id="{743E1C34-75CF-6A4C-9031-9713C75FB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720" y="3390232"/>
            <a:ext cx="6870203" cy="3149543"/>
          </a:xfrm>
          <a:prstGeom prst="rect">
            <a:avLst/>
          </a:prstGeom>
        </p:spPr>
      </p:pic>
      <p:pic>
        <p:nvPicPr>
          <p:cNvPr id="7" name="Picture 6" descr="Logo&#10;&#10;Description automatically generated">
            <a:extLst>
              <a:ext uri="{FF2B5EF4-FFF2-40B4-BE49-F238E27FC236}">
                <a16:creationId xmlns:a16="http://schemas.microsoft.com/office/drawing/2014/main" id="{0B3C21F6-3358-D54A-B9F7-94AD6A455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582" y="3865215"/>
            <a:ext cx="3412546" cy="1925985"/>
          </a:xfrm>
          <a:prstGeom prst="rect">
            <a:avLst/>
          </a:prstGeom>
        </p:spPr>
      </p:pic>
    </p:spTree>
    <p:extLst>
      <p:ext uri="{BB962C8B-B14F-4D97-AF65-F5344CB8AC3E}">
        <p14:creationId xmlns:p14="http://schemas.microsoft.com/office/powerpoint/2010/main" val="254398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094306" y="646758"/>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Gratitudes</a:t>
            </a:r>
          </a:p>
        </p:txBody>
      </p:sp>
      <p:sp>
        <p:nvSpPr>
          <p:cNvPr id="4" name="TextBox 3">
            <a:extLst>
              <a:ext uri="{FF2B5EF4-FFF2-40B4-BE49-F238E27FC236}">
                <a16:creationId xmlns:a16="http://schemas.microsoft.com/office/drawing/2014/main" id="{265E2B69-DF91-4E7A-9528-D46A2C824657}"/>
              </a:ext>
            </a:extLst>
          </p:cNvPr>
          <p:cNvSpPr txBox="1"/>
          <p:nvPr/>
        </p:nvSpPr>
        <p:spPr>
          <a:xfrm>
            <a:off x="1094306" y="1905506"/>
            <a:ext cx="7650870" cy="3046988"/>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 </a:t>
            </a:r>
            <a:r>
              <a:rPr lang="en-US" sz="2400" dirty="0">
                <a:solidFill>
                  <a:srgbClr val="F08019"/>
                </a:solidFill>
                <a:latin typeface="Eras Medium ITC" panose="020B0602030504020804" pitchFamily="34" charset="0"/>
              </a:rPr>
              <a:t>(“Each participant…”)</a:t>
            </a:r>
            <a:endParaRPr lang="en-US" sz="3200" dirty="0">
              <a:solidFill>
                <a:srgbClr val="F08019"/>
              </a:solidFill>
              <a:latin typeface="Eras Medium ITC" panose="020B0602030504020804" pitchFamily="34" charset="0"/>
            </a:endParaRPr>
          </a:p>
          <a:p>
            <a:r>
              <a:rPr lang="en-US" sz="3200" dirty="0">
                <a:solidFill>
                  <a:srgbClr val="F08019"/>
                </a:solidFill>
                <a:latin typeface="Eras Medium ITC" panose="020B0602030504020804" pitchFamily="34" charset="0"/>
              </a:rPr>
              <a:t> </a:t>
            </a:r>
          </a:p>
          <a:p>
            <a:r>
              <a:rPr lang="en-US" sz="3200" u="sng" dirty="0">
                <a:solidFill>
                  <a:srgbClr val="89B273"/>
                </a:solidFill>
                <a:latin typeface="Eras Medium ITC" panose="020B0602030504020804" pitchFamily="34" charset="0"/>
              </a:rPr>
              <a:t>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create space for positive emotions</a:t>
            </a:r>
          </a:p>
          <a:p>
            <a:endParaRPr lang="en-US" sz="3200" b="0" dirty="0">
              <a:latin typeface="Eras Medium ITC" panose="020B0602030504020804" pitchFamily="34" charset="0"/>
            </a:endParaRPr>
          </a:p>
          <a:p>
            <a:r>
              <a:rPr lang="en-US" sz="3200" u="sng" dirty="0">
                <a:solidFill>
                  <a:srgbClr val="89B273"/>
                </a:solidFill>
                <a:latin typeface="Eras Medium ITC" panose="020B0602030504020804" pitchFamily="34" charset="0"/>
              </a:rPr>
              <a:t>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importance of making the decision to scan my day for positives</a:t>
            </a:r>
            <a:endParaRPr lang="en-US" sz="4800" b="0" dirty="0">
              <a:solidFill>
                <a:srgbClr val="000000"/>
              </a:solidFill>
              <a:latin typeface="Eras Medium ITC" panose="020B06020305040208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78576A4B-E4FA-4207-9712-B8C62D30D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23487" y="3050538"/>
            <a:ext cx="2274207" cy="3291395"/>
          </a:xfrm>
          <a:prstGeom prst="rect">
            <a:avLst/>
          </a:prstGeom>
        </p:spPr>
      </p:pic>
    </p:spTree>
    <p:extLst>
      <p:ext uri="{BB962C8B-B14F-4D97-AF65-F5344CB8AC3E}">
        <p14:creationId xmlns:p14="http://schemas.microsoft.com/office/powerpoint/2010/main" val="307051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3D1972-2F8B-4B42-97E6-3FB7319418B2}"/>
              </a:ext>
            </a:extLst>
          </p:cNvPr>
          <p:cNvSpPr txBox="1"/>
          <p:nvPr/>
        </p:nvSpPr>
        <p:spPr>
          <a:xfrm>
            <a:off x="3317544" y="71205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Essential Concept</a:t>
            </a:r>
          </a:p>
        </p:txBody>
      </p:sp>
      <p:sp>
        <p:nvSpPr>
          <p:cNvPr id="3" name="TextBox 2">
            <a:extLst>
              <a:ext uri="{FF2B5EF4-FFF2-40B4-BE49-F238E27FC236}">
                <a16:creationId xmlns:a16="http://schemas.microsoft.com/office/drawing/2014/main" id="{48DEFB26-EE37-BA4E-9228-401BE3ECAE86}"/>
              </a:ext>
            </a:extLst>
          </p:cNvPr>
          <p:cNvSpPr txBox="1"/>
          <p:nvPr/>
        </p:nvSpPr>
        <p:spPr>
          <a:xfrm>
            <a:off x="3317544" y="2800350"/>
            <a:ext cx="6770989" cy="1569660"/>
          </a:xfrm>
          <a:prstGeom prst="rect">
            <a:avLst/>
          </a:prstGeom>
          <a:noFill/>
        </p:spPr>
        <p:txBody>
          <a:bodyPr wrap="square">
            <a:spAutoFit/>
          </a:bodyPr>
          <a:lstStyle/>
          <a:p>
            <a:r>
              <a:rPr lang="en-US" sz="3200" dirty="0">
                <a:solidFill>
                  <a:srgbClr val="89B273"/>
                </a:solidFill>
                <a:latin typeface="Eras Medium ITC" panose="020B0602030504020804" pitchFamily="34" charset="0"/>
              </a:rPr>
              <a:t>Demonstrate leadership, integrity, ethical behavior, and social responsibility in all environments.</a:t>
            </a:r>
            <a:endParaRPr lang="en-US" sz="4800" b="0" dirty="0">
              <a:solidFill>
                <a:srgbClr val="89B273"/>
              </a:solidFill>
              <a:latin typeface="Eras Medium ITC" panose="020B0602030504020804" pitchFamily="34" charset="0"/>
            </a:endParaRPr>
          </a:p>
        </p:txBody>
      </p:sp>
    </p:spTree>
    <p:extLst>
      <p:ext uri="{BB962C8B-B14F-4D97-AF65-F5344CB8AC3E}">
        <p14:creationId xmlns:p14="http://schemas.microsoft.com/office/powerpoint/2010/main" val="8494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38185" y="1432113"/>
            <a:ext cx="7410796" cy="4524315"/>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dirty="0">
                <a:solidFill>
                  <a:schemeClr val="accent2"/>
                </a:solidFill>
              </a:rPr>
              <a:t>Self-management</a:t>
            </a:r>
          </a:p>
          <a:p>
            <a:pPr marL="285750" marR="0" lvl="0" indent="-285750">
              <a:spcAft>
                <a:spcPts val="0"/>
              </a:spcAft>
              <a:buFont typeface="Arial" panose="020B0604020202020204" pitchFamily="34" charset="0"/>
              <a:buChar char="•"/>
            </a:pPr>
            <a:r>
              <a:rPr lang="en-US" sz="3200" dirty="0">
                <a:solidFill>
                  <a:schemeClr val="accent2"/>
                </a:solidFill>
              </a:rPr>
              <a:t>Self-awareness</a:t>
            </a:r>
          </a:p>
          <a:p>
            <a:pPr marL="285750" marR="0" lvl="0" indent="-285750">
              <a:spcAft>
                <a:spcPts val="0"/>
              </a:spcAft>
              <a:buFont typeface="Arial" panose="020B0604020202020204" pitchFamily="34" charset="0"/>
              <a:buChar char="•"/>
            </a:pPr>
            <a:r>
              <a:rPr lang="en-US" sz="3200" dirty="0">
                <a:solidFill>
                  <a:schemeClr val="accent2"/>
                </a:solidFill>
              </a:rPr>
              <a:t>Communicate clearly </a:t>
            </a:r>
          </a:p>
          <a:p>
            <a:pPr marL="285750" marR="0" lvl="0" indent="-285750">
              <a:spcAft>
                <a:spcPts val="0"/>
              </a:spcAft>
              <a:buFont typeface="Arial" panose="020B0604020202020204" pitchFamily="34" charset="0"/>
              <a:buChar char="•"/>
            </a:pPr>
            <a:r>
              <a:rPr lang="en-US" sz="3200" dirty="0">
                <a:solidFill>
                  <a:srgbClr val="89B273"/>
                </a:solidFill>
              </a:rPr>
              <a:t>Collaborate on structured tasks </a:t>
            </a:r>
          </a:p>
          <a:p>
            <a:pPr marL="285750" marR="0" lvl="0" indent="-285750">
              <a:spcAft>
                <a:spcPts val="0"/>
              </a:spcAft>
              <a:buFont typeface="Arial" panose="020B0604020202020204" pitchFamily="34" charset="0"/>
              <a:buChar char="•"/>
            </a:pPr>
            <a:r>
              <a:rPr lang="en-US" sz="3200" dirty="0">
                <a:solidFill>
                  <a:schemeClr val="accent2"/>
                </a:solidFill>
              </a:rPr>
              <a:t>Show sensitivity to others’ views and ideas </a:t>
            </a:r>
          </a:p>
          <a:p>
            <a:pPr marL="285750" marR="0" lvl="0" indent="-285750">
              <a:spcAft>
                <a:spcPts val="0"/>
              </a:spcAft>
              <a:buFont typeface="Arial" panose="020B0604020202020204" pitchFamily="34" charset="0"/>
              <a:buChar char="•"/>
            </a:pPr>
            <a:r>
              <a:rPr lang="en-US" sz="3200" dirty="0">
                <a:solidFill>
                  <a:srgbClr val="3FB7A3"/>
                </a:solidFill>
              </a:rPr>
              <a:t>Understand how to create consensus </a:t>
            </a:r>
          </a:p>
          <a:p>
            <a:pPr marL="285750" marR="0" lvl="0" indent="-285750">
              <a:spcAft>
                <a:spcPts val="0"/>
              </a:spcAft>
              <a:buFont typeface="Arial" panose="020B0604020202020204" pitchFamily="34" charset="0"/>
              <a:buChar char="•"/>
            </a:pPr>
            <a:r>
              <a:rPr lang="en-US" sz="3200" dirty="0">
                <a:solidFill>
                  <a:schemeClr val="accent2"/>
                </a:solidFill>
              </a:rPr>
              <a:t>Use active listening and speaking skills </a:t>
            </a:r>
          </a:p>
          <a:p>
            <a:pPr marL="285750" marR="0" lvl="0" indent="-285750">
              <a:spcAft>
                <a:spcPts val="0"/>
              </a:spcAft>
              <a:buFont typeface="Arial" panose="020B0604020202020204" pitchFamily="34" charset="0"/>
              <a:buChar char="•"/>
            </a:pPr>
            <a:r>
              <a:rPr lang="en-US" sz="3200" dirty="0">
                <a:solidFill>
                  <a:srgbClr val="89B273"/>
                </a:solidFill>
              </a:rPr>
              <a:t>Positively support the work of others</a:t>
            </a:r>
            <a:endParaRPr lang="en-US" sz="3200" u="none" strike="noStrike" dirty="0">
              <a:solidFill>
                <a:srgbClr val="89B27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89B273"/>
                </a:solidFill>
              </a:rPr>
              <a:t>Skills</a:t>
            </a:r>
          </a:p>
        </p:txBody>
      </p:sp>
      <p:pic>
        <p:nvPicPr>
          <p:cNvPr id="5" name="Picture 4" descr="A picture containing logo&#10;&#10;Description automatically generated">
            <a:extLst>
              <a:ext uri="{FF2B5EF4-FFF2-40B4-BE49-F238E27FC236}">
                <a16:creationId xmlns:a16="http://schemas.microsoft.com/office/drawing/2014/main" id="{D0284B6E-4CD4-4C7A-ADC2-C977076BB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94" y="2952973"/>
            <a:ext cx="3957996" cy="2740369"/>
          </a:xfrm>
          <a:prstGeom prst="rect">
            <a:avLst/>
          </a:prstGeom>
        </p:spPr>
      </p:pic>
    </p:spTree>
    <p:extLst>
      <p:ext uri="{BB962C8B-B14F-4D97-AF65-F5344CB8AC3E}">
        <p14:creationId xmlns:p14="http://schemas.microsoft.com/office/powerpoint/2010/main" val="391569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239767" y="1843950"/>
            <a:ext cx="7047187" cy="3170099"/>
          </a:xfrm>
          <a:prstGeom prst="rect">
            <a:avLst/>
          </a:prstGeom>
          <a:noFill/>
        </p:spPr>
        <p:txBody>
          <a:bodyPr wrap="square">
            <a:spAutoFit/>
          </a:bodyPr>
          <a:lstStyle/>
          <a:p>
            <a:pPr marR="0" lvl="0" algn="ctr">
              <a:spcAft>
                <a:spcPts val="0"/>
              </a:spcAft>
            </a:pPr>
            <a:r>
              <a:rPr lang="en-US" sz="4000" dirty="0">
                <a:solidFill>
                  <a:srgbClr val="89B273"/>
                </a:solidFill>
                <a:latin typeface="Eras Medium ITC" panose="020B0602030504020804" pitchFamily="34" charset="0"/>
                <a:ea typeface="Arial" panose="020B0604020202020204" pitchFamily="34" charset="0"/>
              </a:rPr>
              <a:t>How often do you find yourself in a situation where there is an opportunity to create positive emotions for yourself and or others? </a:t>
            </a:r>
            <a:endParaRPr lang="en-US" sz="4000" u="none" strike="noStrike" dirty="0">
              <a:solidFill>
                <a:srgbClr val="89B273"/>
              </a:solidFill>
              <a:effectLst/>
              <a:latin typeface="Eras Medium ITC" panose="020B0602030504020804" pitchFamily="34" charset="0"/>
              <a:ea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12497E5B-77D5-4181-B78F-5760848B7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247" y="2366127"/>
            <a:ext cx="3934878" cy="3803715"/>
          </a:xfrm>
          <a:prstGeom prst="rect">
            <a:avLst/>
          </a:prstGeom>
        </p:spPr>
      </p:pic>
    </p:spTree>
    <p:extLst>
      <p:ext uri="{BB962C8B-B14F-4D97-AF65-F5344CB8AC3E}">
        <p14:creationId xmlns:p14="http://schemas.microsoft.com/office/powerpoint/2010/main" val="28208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538607" y="1790930"/>
            <a:ext cx="7410796" cy="4524315"/>
          </a:xfrm>
          <a:prstGeom prst="rect">
            <a:avLst/>
          </a:prstGeom>
          <a:noFill/>
        </p:spPr>
        <p:txBody>
          <a:bodyPr wrap="square">
            <a:spAutoFit/>
          </a:bodyPr>
          <a:lstStyle/>
          <a:p>
            <a:pPr marL="457200" marR="0" lvl="0" indent="-457200">
              <a:spcAft>
                <a:spcPts val="0"/>
              </a:spcAft>
              <a:buFont typeface="Arial" panose="020B0604020202020204" pitchFamily="34" charset="0"/>
              <a:buChar char="•"/>
            </a:pPr>
            <a:r>
              <a:rPr lang="en-US" sz="2400" u="none" strike="noStrike" dirty="0">
                <a:solidFill>
                  <a:srgbClr val="89B273"/>
                </a:solidFill>
                <a:effectLst/>
                <a:latin typeface="Eras Medium ITC" panose="020B0602030504020804" pitchFamily="34" charset="0"/>
                <a:ea typeface="Arial" panose="020B0604020202020204" pitchFamily="34" charset="0"/>
              </a:rPr>
              <a:t>When we create space for positive emotions, it means that we are doing it on purpose.</a:t>
            </a:r>
          </a:p>
          <a:p>
            <a:pPr marL="457200" marR="0" lvl="0" indent="-457200">
              <a:spcAft>
                <a:spcPts val="0"/>
              </a:spcAft>
              <a:buFont typeface="Arial" panose="020B0604020202020204" pitchFamily="34" charset="0"/>
              <a:buChar char="•"/>
            </a:pPr>
            <a:r>
              <a:rPr lang="en-US" sz="2400" dirty="0">
                <a:solidFill>
                  <a:schemeClr val="accent2"/>
                </a:solidFill>
                <a:latin typeface="Eras Medium ITC" panose="020B0602030504020804" pitchFamily="34" charset="0"/>
                <a:ea typeface="Arial" panose="020B0604020202020204" pitchFamily="34" charset="0"/>
              </a:rPr>
              <a:t>We are intentionally looking for ways to create space for positivity.</a:t>
            </a:r>
          </a:p>
          <a:p>
            <a:pPr marL="457200" marR="0" lvl="0" indent="-457200">
              <a:spcAft>
                <a:spcPts val="0"/>
              </a:spcAft>
              <a:buFont typeface="Arial" panose="020B0604020202020204" pitchFamily="34" charset="0"/>
              <a:buChar char="•"/>
            </a:pPr>
            <a:r>
              <a:rPr lang="en-US" sz="2400" u="none" strike="noStrike" dirty="0">
                <a:solidFill>
                  <a:srgbClr val="89B273"/>
                </a:solidFill>
                <a:effectLst/>
                <a:latin typeface="Eras Medium ITC" panose="020B0602030504020804" pitchFamily="34" charset="0"/>
                <a:ea typeface="Arial" panose="020B0604020202020204" pitchFamily="34" charset="0"/>
              </a:rPr>
              <a:t>Some days can seem bad, but when we take the time to find what makes us smile, it can help us a lot.</a:t>
            </a:r>
          </a:p>
          <a:p>
            <a:pPr marL="457200" marR="0" lvl="0" indent="-457200">
              <a:spcAft>
                <a:spcPts val="0"/>
              </a:spcAft>
              <a:buFont typeface="Arial" panose="020B0604020202020204" pitchFamily="34" charset="0"/>
              <a:buChar char="•"/>
            </a:pPr>
            <a:r>
              <a:rPr lang="en-US" sz="2400" dirty="0">
                <a:solidFill>
                  <a:schemeClr val="accent2"/>
                </a:solidFill>
                <a:latin typeface="Eras Medium ITC" panose="020B0602030504020804" pitchFamily="34" charset="0"/>
                <a:ea typeface="Arial" panose="020B0604020202020204" pitchFamily="34" charset="0"/>
              </a:rPr>
              <a:t>This is the type of behavior that helps us to automatically find the good, regardless of the situation.</a:t>
            </a:r>
          </a:p>
          <a:p>
            <a:pPr marL="457200" marR="0" lvl="0" indent="-457200">
              <a:spcAft>
                <a:spcPts val="0"/>
              </a:spcAft>
              <a:buFont typeface="Arial" panose="020B0604020202020204" pitchFamily="34" charset="0"/>
              <a:buChar char="•"/>
            </a:pPr>
            <a:r>
              <a:rPr lang="en-US" sz="2400" u="none" strike="noStrike" dirty="0">
                <a:solidFill>
                  <a:srgbClr val="89B273"/>
                </a:solidFill>
                <a:effectLst/>
                <a:latin typeface="Eras Medium ITC" panose="020B0602030504020804" pitchFamily="34" charset="0"/>
                <a:ea typeface="Arial" panose="020B0604020202020204" pitchFamily="34" charset="0"/>
              </a:rPr>
              <a:t>By finding gratitudes in our day, we realize we have to make our</a:t>
            </a:r>
            <a:r>
              <a:rPr lang="en-US" sz="2400" dirty="0">
                <a:solidFill>
                  <a:srgbClr val="89B273"/>
                </a:solidFill>
                <a:latin typeface="Eras Medium ITC" panose="020B0602030504020804" pitchFamily="34" charset="0"/>
                <a:ea typeface="Arial" panose="020B0604020202020204" pitchFamily="34" charset="0"/>
              </a:rPr>
              <a:t>selves be happy.</a:t>
            </a:r>
            <a:endParaRPr lang="en-US" sz="2400" u="none" strike="noStrike" dirty="0">
              <a:solidFill>
                <a:srgbClr val="89B27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538607" y="71420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3600" dirty="0"/>
              <a:t>Thoughts on Creating Space</a:t>
            </a:r>
          </a:p>
        </p:txBody>
      </p:sp>
      <p:pic>
        <p:nvPicPr>
          <p:cNvPr id="6" name="Picture 5" descr="Shape&#10;&#10;Description automatically generated">
            <a:extLst>
              <a:ext uri="{FF2B5EF4-FFF2-40B4-BE49-F238E27FC236}">
                <a16:creationId xmlns:a16="http://schemas.microsoft.com/office/drawing/2014/main" id="{FDD59805-3FBB-48CA-9164-79A918BCC285}"/>
              </a:ext>
            </a:extLst>
          </p:cNvPr>
          <p:cNvPicPr>
            <a:picLocks noChangeAspect="1"/>
          </p:cNvPicPr>
          <p:nvPr/>
        </p:nvPicPr>
        <p:blipFill rotWithShape="1">
          <a:blip r:embed="rId3">
            <a:extLst>
              <a:ext uri="{28A0092B-C50C-407E-A947-70E740481C1C}">
                <a14:useLocalDpi xmlns:a14="http://schemas.microsoft.com/office/drawing/2010/main" val="0"/>
              </a:ext>
            </a:extLst>
          </a:blip>
          <a:srcRect b="19175"/>
          <a:stretch/>
        </p:blipFill>
        <p:spPr>
          <a:xfrm>
            <a:off x="242597" y="2353902"/>
            <a:ext cx="3967081" cy="2651732"/>
          </a:xfrm>
          <a:prstGeom prst="rect">
            <a:avLst/>
          </a:prstGeom>
        </p:spPr>
      </p:pic>
    </p:spTree>
    <p:extLst>
      <p:ext uri="{BB962C8B-B14F-4D97-AF65-F5344CB8AC3E}">
        <p14:creationId xmlns:p14="http://schemas.microsoft.com/office/powerpoint/2010/main" val="3449813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717</Words>
  <Application>Microsoft Office PowerPoint</Application>
  <PresentationFormat>Widescreen</PresentationFormat>
  <Paragraphs>82</Paragraphs>
  <Slides>13</Slides>
  <Notes>4</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34</cp:revision>
  <dcterms:created xsi:type="dcterms:W3CDTF">2021-03-23T18:25:43Z</dcterms:created>
  <dcterms:modified xsi:type="dcterms:W3CDTF">2022-09-19T18:19:24Z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1EDC9F64-38B0-4AF1-9D80-AE6AC5F5291F</vt:lpwstr>
  </property>
  <property fmtid="{D5CDD505-2E9C-101B-9397-08002B2CF9AE}" pid="3" name="ArticulatePath">
    <vt:lpwstr>H360 - G - Wk3 - 0.Leader Slides</vt:lpwstr>
  </property>
</Properties>
</file>